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8" r:id="rId3"/>
    <p:sldId id="443" r:id="rId4"/>
    <p:sldId id="309" r:id="rId5"/>
    <p:sldId id="311" r:id="rId6"/>
    <p:sldId id="371" r:id="rId7"/>
    <p:sldId id="439" r:id="rId8"/>
    <p:sldId id="370" r:id="rId9"/>
    <p:sldId id="421" r:id="rId10"/>
    <p:sldId id="373" r:id="rId11"/>
    <p:sldId id="450" r:id="rId12"/>
    <p:sldId id="440" r:id="rId13"/>
    <p:sldId id="441" r:id="rId14"/>
    <p:sldId id="449" r:id="rId15"/>
    <p:sldId id="374" r:id="rId16"/>
    <p:sldId id="423" r:id="rId17"/>
    <p:sldId id="376" r:id="rId18"/>
    <p:sldId id="422" r:id="rId19"/>
    <p:sldId id="378" r:id="rId20"/>
    <p:sldId id="451" r:id="rId21"/>
    <p:sldId id="381" r:id="rId22"/>
    <p:sldId id="444" r:id="rId23"/>
    <p:sldId id="445" r:id="rId24"/>
    <p:sldId id="442" r:id="rId25"/>
    <p:sldId id="452" r:id="rId26"/>
    <p:sldId id="446" r:id="rId27"/>
    <p:sldId id="447" r:id="rId28"/>
    <p:sldId id="448" r:id="rId29"/>
    <p:sldId id="453" r:id="rId30"/>
    <p:sldId id="294" r:id="rId31"/>
  </p:sldIdLst>
  <p:sldSz cx="9144000" cy="6858000" type="screen4x3"/>
  <p:notesSz cx="9874250" cy="679767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5C5C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24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38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593123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369C3-24B6-4186-8951-D816101041ED}" type="datetimeFigureOut">
              <a:rPr lang="de-DE" smtClean="0"/>
              <a:t>28.09.2016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593123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A55BD8-9097-4141-8891-144AC9FE5E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63160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593123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CED83C-BBDE-47F3-AA32-898CB4556DA9}" type="datetimeFigureOut">
              <a:rPr lang="de-DE" smtClean="0"/>
              <a:t>28.09.2016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236913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87425" y="3228896"/>
            <a:ext cx="789940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593123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98FD5D-9FC5-4BF5-B15F-A3D552864A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570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5688632" cy="365125"/>
          </a:xfrm>
        </p:spPr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Creditmanagement-Workschop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7473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0206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0040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860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3419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3777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1247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4772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8984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2046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4388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67544" y="6356350"/>
            <a:ext cx="55522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Marcus Schäfer, Rechtsanwalt	Shell </a:t>
            </a:r>
            <a:r>
              <a:rPr lang="de-DE" dirty="0" err="1" smtClean="0"/>
              <a:t>Creditmanagement-Workschop</a:t>
            </a:r>
            <a:r>
              <a:rPr lang="de-DE" dirty="0" smtClean="0"/>
              <a:t> 2014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3740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052"/>
          <p:cNvSpPr>
            <a:spLocks noChangeArrowheads="1"/>
          </p:cNvSpPr>
          <p:nvPr/>
        </p:nvSpPr>
        <p:spPr bwMode="auto">
          <a:xfrm>
            <a:off x="802202" y="3933056"/>
            <a:ext cx="7533264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969696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buFontTx/>
              <a:buNone/>
            </a:pPr>
            <a:r>
              <a:rPr lang="de-DE" altLang="de-DE" sz="2800" b="1" dirty="0" smtClean="0">
                <a:latin typeface="Arial" charset="0"/>
                <a:cs typeface="Arial" charset="0"/>
              </a:rPr>
              <a:t>Zukunftssicherung im Mineralölhandel durch </a:t>
            </a:r>
            <a:r>
              <a:rPr lang="de-DE" altLang="de-DE" sz="2800" b="1" dirty="0" smtClean="0">
                <a:latin typeface="Arial" charset="0"/>
                <a:cs typeface="Arial" charset="0"/>
              </a:rPr>
              <a:t>Kooperation</a:t>
            </a:r>
          </a:p>
          <a:p>
            <a:pPr algn="ctr">
              <a:buFontTx/>
              <a:buNone/>
            </a:pPr>
            <a:endParaRPr lang="de-DE" altLang="de-DE" sz="2800" b="1" dirty="0" smtClean="0">
              <a:latin typeface="Arial" charset="0"/>
              <a:cs typeface="Arial" charset="0"/>
            </a:endParaRPr>
          </a:p>
          <a:p>
            <a:pPr algn="ctr">
              <a:buFontTx/>
              <a:buNone/>
            </a:pPr>
            <a:r>
              <a:rPr lang="de-DE" altLang="de-DE" sz="2800" b="1" dirty="0" smtClean="0">
                <a:latin typeface="Arial" charset="0"/>
                <a:cs typeface="Arial" charset="0"/>
              </a:rPr>
              <a:t>Kassel, 30.  September 2016</a:t>
            </a:r>
            <a:endParaRPr lang="de-DE" altLang="de-DE" sz="2800" b="1" dirty="0" smtClean="0">
              <a:latin typeface="Arial" charset="0"/>
              <a:cs typeface="Arial" charset="0"/>
            </a:endParaRPr>
          </a:p>
          <a:p>
            <a:pPr algn="ctr"/>
            <a:endParaRPr lang="de-DE" altLang="de-DE" sz="2400" b="1" dirty="0">
              <a:latin typeface="Arial" charset="0"/>
              <a:cs typeface="Arial" charset="0"/>
            </a:endParaRPr>
          </a:p>
          <a:p>
            <a:pPr algn="ctr"/>
            <a:r>
              <a:rPr lang="de-DE" altLang="de-DE" sz="2400" b="1" dirty="0" smtClean="0">
                <a:latin typeface="Arial" charset="0"/>
                <a:cs typeface="Arial" charset="0"/>
              </a:rPr>
              <a:t>Marcus Schäfer, Rechtsanwalt</a:t>
            </a:r>
            <a:endParaRPr lang="de-DE" altLang="de-DE" sz="2400" b="1" dirty="0">
              <a:latin typeface="Arial" charset="0"/>
              <a:cs typeface="Times New Roman" pitchFamily="18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548680"/>
            <a:ext cx="2479118" cy="1120561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548681"/>
            <a:ext cx="2000222" cy="1080120"/>
          </a:xfrm>
          <a:prstGeom prst="rect">
            <a:avLst/>
          </a:prstGeom>
        </p:spPr>
      </p:pic>
      <p:pic>
        <p:nvPicPr>
          <p:cNvPr id="2" name="Picture 2" descr="expo PetroTran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499" y="1709980"/>
            <a:ext cx="2957661" cy="1791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6" descr="Bildergebnis für expo petrotrans201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AutoShape 8" descr="Bildergebnis für expo petrotrans2016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" name="AutoShape 10" descr="Bildergebnis für expo petrotrans2016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" name="AutoShape 12" descr="Bildergebnis für expo petrotrans2016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" name="AutoShape 14" descr="Bildergebnis für expo petrotrans2016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" name="AutoShape 16" descr="Bildergebnis für expo petrotrans2016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753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10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2178730"/>
            <a:ext cx="756000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lvl="2" indent="0">
              <a:spcBef>
                <a:spcPct val="50000"/>
              </a:spcBef>
            </a:pPr>
            <a:r>
              <a:rPr lang="de-DE" altLang="de-DE" sz="3600" b="1" dirty="0" smtClean="0">
                <a:solidFill>
                  <a:srgbClr val="0000CC"/>
                </a:solidFill>
                <a:latin typeface="Arial" charset="0"/>
              </a:rPr>
              <a:t>Es bieten sich Kooperationen mit dem mittel- bis langfristigem Ziel der Übernahme an.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12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Kooperationskandidaten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11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400" dirty="0">
                <a:latin typeface="Arial" charset="0"/>
              </a:rPr>
              <a:t>Händler mit ausschließlich HEL </a:t>
            </a:r>
            <a:r>
              <a:rPr lang="de-DE" altLang="de-DE" sz="2400" dirty="0" smtClean="0">
                <a:latin typeface="Arial" charset="0"/>
              </a:rPr>
              <a:t>vertreiben und unter </a:t>
            </a:r>
            <a:r>
              <a:rPr lang="de-DE" altLang="de-DE" sz="2400" dirty="0">
                <a:latin typeface="Arial" charset="0"/>
              </a:rPr>
              <a:t>10.000 m³ </a:t>
            </a:r>
            <a:r>
              <a:rPr lang="de-DE" altLang="de-DE" sz="2400" dirty="0" smtClean="0">
                <a:latin typeface="Arial" charset="0"/>
              </a:rPr>
              <a:t>liegen, können bald in Liquiditätsschwierig-</a:t>
            </a:r>
            <a:r>
              <a:rPr lang="de-DE" altLang="de-DE" sz="2400" dirty="0" err="1" smtClean="0">
                <a:latin typeface="Arial" charset="0"/>
              </a:rPr>
              <a:t>keiten</a:t>
            </a:r>
            <a:r>
              <a:rPr lang="de-DE" altLang="de-DE" sz="2400" dirty="0" smtClean="0">
                <a:latin typeface="Arial" charset="0"/>
              </a:rPr>
              <a:t> geraten. Dies wird durch </a:t>
            </a:r>
            <a:r>
              <a:rPr lang="de-DE" altLang="de-DE" sz="2400" dirty="0">
                <a:latin typeface="Arial" charset="0"/>
              </a:rPr>
              <a:t>notwendige </a:t>
            </a:r>
            <a:r>
              <a:rPr lang="de-DE" altLang="de-DE" sz="2400" dirty="0" err="1" smtClean="0">
                <a:latin typeface="Arial" charset="0"/>
              </a:rPr>
              <a:t>Investi-tionen</a:t>
            </a:r>
            <a:r>
              <a:rPr lang="de-DE" altLang="de-DE" sz="2400" dirty="0" smtClean="0">
                <a:latin typeface="Arial" charset="0"/>
              </a:rPr>
              <a:t> noch begünstigt.</a:t>
            </a:r>
          </a:p>
          <a:p>
            <a:pPr marL="342900" lvl="2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dirty="0" smtClean="0">
                <a:latin typeface="Arial" charset="0"/>
              </a:rPr>
              <a:t>Im </a:t>
            </a:r>
            <a:r>
              <a:rPr lang="de-DE" altLang="de-DE" dirty="0">
                <a:latin typeface="Arial" charset="0"/>
              </a:rPr>
              <a:t>Fokus stehen die potentiellen </a:t>
            </a:r>
            <a:r>
              <a:rPr lang="de-DE" altLang="de-DE" dirty="0" smtClean="0">
                <a:latin typeface="Arial" charset="0"/>
              </a:rPr>
              <a:t>Problemhändler kleiner 10.000 </a:t>
            </a:r>
            <a:r>
              <a:rPr lang="de-DE" altLang="de-DE" dirty="0">
                <a:latin typeface="Arial" charset="0"/>
              </a:rPr>
              <a:t>m³ oder </a:t>
            </a:r>
            <a:endParaRPr lang="de-DE" altLang="de-DE" dirty="0" smtClean="0">
              <a:latin typeface="Arial" charset="0"/>
            </a:endParaRPr>
          </a:p>
          <a:p>
            <a:pPr marL="342900" lvl="2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dirty="0" smtClean="0">
                <a:latin typeface="Arial" charset="0"/>
              </a:rPr>
              <a:t>solche Unternehmen ohne Nachfolger</a:t>
            </a:r>
          </a:p>
          <a:p>
            <a:pPr marL="342900" lvl="2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de-DE" altLang="de-DE" dirty="0">
              <a:latin typeface="Arial" charset="0"/>
            </a:endParaRPr>
          </a:p>
          <a:p>
            <a:pPr marL="0" lvl="2" indent="0">
              <a:spcBef>
                <a:spcPct val="50000"/>
              </a:spcBef>
            </a:pPr>
            <a:r>
              <a:rPr lang="de-DE" altLang="de-DE" b="1" dirty="0" smtClean="0">
                <a:solidFill>
                  <a:srgbClr val="0000CC"/>
                </a:solidFill>
                <a:latin typeface="Arial" charset="0"/>
              </a:rPr>
              <a:t>Worauf legen Sie in einem solchen Fall wert?</a:t>
            </a:r>
            <a:endParaRPr lang="de-DE" altLang="de-DE" sz="2400" b="1" dirty="0" smtClean="0">
              <a:solidFill>
                <a:srgbClr val="0000CC"/>
              </a:solidFill>
              <a:latin typeface="Arial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83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12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pic>
        <p:nvPicPr>
          <p:cNvPr id="2050" name="Picture 2" descr="S:\Vorträge Zwischenordner\IMG_20140625_12244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266" y="14232"/>
            <a:ext cx="4703490" cy="6271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15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13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pic>
        <p:nvPicPr>
          <p:cNvPr id="3074" name="Picture 2" descr="S:\Vorträge Zwischenordner\IMG_20140625_1225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0"/>
            <a:ext cx="4724400" cy="629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91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These zu Kooperationskandidaten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14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412776"/>
            <a:ext cx="7560000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Unternehmen, die von einem Inhaber, der altersbedingt und aus Mangel an Perspektive und/oder Nachfolgern daran denkt, aufzugeben, sind schlechter als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aktive Unternehmen von einem Unternehmer, der zwar langfristig keine Perspektive hat, aber mittelfristig auch alleine überleben würde.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>
                <a:latin typeface="Arial" charset="0"/>
              </a:rPr>
              <a:t>Aber auch Unternehmer, die zeitnah in den Ruhestand gehen, achten darauf, was mit ihren Kunden passiert und wie die Sache weitergehen soll</a:t>
            </a:r>
            <a:r>
              <a:rPr lang="de-DE" altLang="de-DE" sz="2400" dirty="0" smtClean="0">
                <a:latin typeface="Arial" charset="0"/>
              </a:rPr>
              <a:t>.</a:t>
            </a:r>
            <a:endParaRPr lang="de-DE" altLang="de-DE" sz="2400" dirty="0">
              <a:latin typeface="Arial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04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Herangehensweise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15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400" dirty="0" smtClean="0">
                <a:latin typeface="Arial" charset="0"/>
              </a:rPr>
              <a:t>Wie identifizieren Sie solche Übernahmekandidaten und wie gehen Sie dabei vor?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Warten, bis einer auf Sie zukommt?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Ansprache der z.B. durch Belieferung bekannten Unternehmen?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Regelmäßiger Kontakt zu </a:t>
            </a:r>
            <a:r>
              <a:rPr lang="de-DE" altLang="de-DE" sz="2400" dirty="0" err="1" smtClean="0">
                <a:latin typeface="Arial" charset="0"/>
              </a:rPr>
              <a:t>Barfeld</a:t>
            </a:r>
            <a:r>
              <a:rPr lang="de-DE" altLang="de-DE" sz="2400" dirty="0" smtClean="0">
                <a:latin typeface="Arial" charset="0"/>
              </a:rPr>
              <a:t> etc.?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Allgemeine Werbung – und wenn wie?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Rundbrief / Anzeige im Brennstoffspiegel?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Gezielte Ansprache?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429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Wo drückt den Kollegen der Schuh?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16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Logistik und Fahrzeugtechnik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Fixkosten Fahrzeug/Fahrer zur Menge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Versorgungssituation/Sicherheiten bei Vorlieferant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Keine Lust auf Administration insbesondere Rechnungswesen und Mahnwesen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Unternehmer als Fahrer fällt weg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57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Argumente für Sie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17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489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Versorgung und Betreuung der Kunden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Schlüssiges Konzept der Belieferung und Fortführung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Zukunft und Sicherheit für die Mitarbeiter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Überzeugende Lösungen, die die Verkäufer zumindest in der Übergangszeit mittragen können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Chemie mit dem Käufer/Kooperationspartner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Eigenes Umfeld, in dem der Übergeber weiter agiert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Kaufpreis</a:t>
            </a: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53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Angebot an den Kooperationspartner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18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507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400" dirty="0" smtClean="0">
                <a:latin typeface="Arial" charset="0"/>
              </a:rPr>
              <a:t>Man macht an den Händler ein Angebot zur “strategischen“ Zusammenarbeit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Hervorheben des Nutzens für den Kunden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Kollege muss den Kunden noch als seinen Kunden sehen und bearbeiten können, selbst wenn es nicht mehr seiner ist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Abnahme der Problembereiche oder derer, auf die der Kollege keine Lust hat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Kollege muss das machen können, was er gut kann und was ihm Spaß macht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Kollege muss finanziell fair abgesichert sein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92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Möglichkeiten der Kooperation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19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412776"/>
            <a:ext cx="7776864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400" dirty="0" smtClean="0">
                <a:latin typeface="Arial" charset="0"/>
              </a:rPr>
              <a:t>Ziel ist es, den Kollegen an das Unternehmen zu binden. Die Möglichkeiten sind vielfältig. Das Ziel ist langfristig.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Kollege verkauft und fährt aus. Belieferung durch Übernehmer. Verteilung VK – EK – Vorfracht – Fracht und dann Verteilungsmaßstab.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Reine Verkäufertätigkeit gegen Provision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Getrennte Unternehmen und Kooperation bei Ausfuhr, Lager und Beschaffung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5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>
                <a:solidFill>
                  <a:srgbClr val="0000CC"/>
                </a:solidFill>
              </a:rPr>
              <a:t>Kanzlei Schäfer ● Valerio 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080000" y="1433676"/>
            <a:ext cx="7560000" cy="449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1995 gegründet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Seit 2003 ausschließlich im Energiehandel tätig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  <a:tabLst>
                <a:tab pos="2514600" algn="l"/>
              </a:tabLst>
            </a:pPr>
            <a:r>
              <a:rPr lang="de-DE" altLang="de-DE" sz="2200" dirty="0" smtClean="0">
                <a:latin typeface="Arial" charset="0"/>
              </a:rPr>
              <a:t>Schwerpunkte:	Energiesteuerrecht</a:t>
            </a:r>
          </a:p>
          <a:p>
            <a:pPr marL="0" indent="0">
              <a:spcBef>
                <a:spcPct val="50000"/>
              </a:spcBef>
              <a:tabLst>
                <a:tab pos="2514600" algn="l"/>
              </a:tabLst>
            </a:pPr>
            <a:r>
              <a:rPr lang="de-DE" altLang="de-DE" sz="2200" dirty="0" smtClean="0">
                <a:latin typeface="Arial" charset="0"/>
              </a:rPr>
              <a:t>	Überfüll- und </a:t>
            </a:r>
            <a:r>
              <a:rPr lang="de-DE" altLang="de-DE" sz="2200" dirty="0" err="1" smtClean="0">
                <a:latin typeface="Arial" charset="0"/>
              </a:rPr>
              <a:t>Befüllschäden</a:t>
            </a:r>
            <a:endParaRPr lang="de-DE" altLang="de-DE" sz="2200" dirty="0" smtClean="0">
              <a:latin typeface="Arial" charset="0"/>
            </a:endParaRPr>
          </a:p>
          <a:p>
            <a:pPr marL="0" indent="0">
              <a:spcBef>
                <a:spcPct val="50000"/>
              </a:spcBef>
              <a:tabLst>
                <a:tab pos="2514600" algn="l"/>
              </a:tabLst>
            </a:pPr>
            <a:r>
              <a:rPr lang="de-DE" altLang="de-DE" sz="2200" dirty="0" smtClean="0">
                <a:latin typeface="Arial" charset="0"/>
              </a:rPr>
              <a:t>	Forderungsmanagement</a:t>
            </a:r>
          </a:p>
          <a:p>
            <a:pPr marL="0" indent="0">
              <a:spcBef>
                <a:spcPct val="50000"/>
              </a:spcBef>
              <a:tabLst>
                <a:tab pos="2514600" algn="l"/>
              </a:tabLst>
            </a:pPr>
            <a:r>
              <a:rPr lang="de-DE" altLang="de-DE" sz="2200" dirty="0">
                <a:latin typeface="Arial" charset="0"/>
              </a:rPr>
              <a:t>	</a:t>
            </a:r>
            <a:r>
              <a:rPr lang="de-DE" altLang="de-DE" sz="2200" dirty="0" smtClean="0">
                <a:latin typeface="Arial" charset="0"/>
              </a:rPr>
              <a:t>Insolvenzanfechtung</a:t>
            </a:r>
          </a:p>
          <a:p>
            <a:pPr marL="0" indent="0">
              <a:spcBef>
                <a:spcPct val="50000"/>
              </a:spcBef>
              <a:tabLst>
                <a:tab pos="2514600" algn="l"/>
              </a:tabLst>
            </a:pPr>
            <a:r>
              <a:rPr lang="de-DE" altLang="de-DE" sz="2200" dirty="0" smtClean="0">
                <a:latin typeface="Arial" charset="0"/>
              </a:rPr>
              <a:t>	Unternehmenskäufe und -verkäufe </a:t>
            </a:r>
          </a:p>
          <a:p>
            <a:pPr marL="0" indent="0">
              <a:spcBef>
                <a:spcPct val="50000"/>
              </a:spcBef>
              <a:tabLst>
                <a:tab pos="2514600" algn="l"/>
              </a:tabLst>
            </a:pPr>
            <a:r>
              <a:rPr lang="de-DE" altLang="de-DE" sz="2200" dirty="0">
                <a:latin typeface="Arial" charset="0"/>
              </a:rPr>
              <a:t>	</a:t>
            </a:r>
            <a:r>
              <a:rPr lang="de-DE" altLang="de-DE" sz="2200" dirty="0" smtClean="0">
                <a:latin typeface="Arial" charset="0"/>
              </a:rPr>
              <a:t>im Energiehandel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  <a:tabLst>
                <a:tab pos="2514600" algn="l"/>
              </a:tabLst>
            </a:pPr>
            <a:r>
              <a:rPr lang="de-DE" altLang="de-DE" sz="2200" dirty="0" smtClean="0">
                <a:latin typeface="Arial" charset="0"/>
              </a:rPr>
              <a:t>Dreizehn Mitarbeiter, darunter drei Berufsträger</a:t>
            </a:r>
          </a:p>
        </p:txBody>
      </p:sp>
    </p:spTree>
    <p:extLst>
      <p:ext uri="{BB962C8B-B14F-4D97-AF65-F5344CB8AC3E}">
        <p14:creationId xmlns:p14="http://schemas.microsoft.com/office/powerpoint/2010/main" val="394918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20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2348880"/>
            <a:ext cx="75600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lvl="2" indent="0" algn="ctr">
              <a:spcBef>
                <a:spcPct val="50000"/>
              </a:spcBef>
            </a:pPr>
            <a:r>
              <a:rPr lang="de-DE" altLang="de-DE" sz="3600" b="1" dirty="0" smtClean="0">
                <a:solidFill>
                  <a:srgbClr val="0000CC"/>
                </a:solidFill>
                <a:latin typeface="Arial" charset="0"/>
              </a:rPr>
              <a:t>Kooperationen mehrerer Händler in bestimmten Bereichen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27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Ausfuhrkooperation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21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Vier Händler in angrenzenden und überlappenden Regionen schließen sich zusammen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Gründung einer Logistik-GmbH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Einbringung der Fahrzeuge in die GmbH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GmbH macht die Dispo und organisiert die Ausfuhr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GmbH übernimmt die Fahrer als Arbeitnehmer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Ausfuhren werden nach einer Frachttabelle an die Händler verrechnet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56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Ausfuhrkooperation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22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449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200" b="1" dirty="0" smtClean="0">
                <a:latin typeface="Arial" charset="0"/>
              </a:rPr>
              <a:t>Vorteile: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wird so ein Ausfuhrvolumen von etwa </a:t>
            </a:r>
            <a:br>
              <a:rPr lang="de-DE" altLang="de-DE" sz="2200" dirty="0" smtClean="0">
                <a:latin typeface="Arial" charset="0"/>
              </a:rPr>
            </a:br>
            <a:r>
              <a:rPr lang="de-DE" altLang="de-DE" sz="2200" dirty="0" smtClean="0">
                <a:latin typeface="Arial" charset="0"/>
              </a:rPr>
              <a:t>50.000 m³ geschaffen</a:t>
            </a:r>
            <a:endParaRPr lang="de-DE" altLang="de-DE" sz="2200" dirty="0">
              <a:latin typeface="Arial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Von 8 </a:t>
            </a:r>
            <a:r>
              <a:rPr lang="de-DE" altLang="de-DE" sz="2200" dirty="0" err="1" smtClean="0">
                <a:latin typeface="Arial" charset="0"/>
              </a:rPr>
              <a:t>TkW</a:t>
            </a:r>
            <a:r>
              <a:rPr lang="de-DE" altLang="de-DE" sz="2200" dirty="0" smtClean="0">
                <a:latin typeface="Arial" charset="0"/>
              </a:rPr>
              <a:t> wird auf 6 </a:t>
            </a:r>
            <a:r>
              <a:rPr lang="de-DE" altLang="de-DE" sz="2200" dirty="0" err="1" smtClean="0">
                <a:latin typeface="Arial" charset="0"/>
              </a:rPr>
              <a:t>TkW</a:t>
            </a:r>
            <a:r>
              <a:rPr lang="de-DE" altLang="de-DE" sz="2200" dirty="0" smtClean="0">
                <a:latin typeface="Arial" charset="0"/>
              </a:rPr>
              <a:t> reduziert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Lagerversorgung über Spedition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wird auf 7 Fahrer reduziert</a:t>
            </a:r>
          </a:p>
          <a:p>
            <a:pPr marL="0" indent="0">
              <a:spcBef>
                <a:spcPct val="50000"/>
              </a:spcBef>
            </a:pPr>
            <a:r>
              <a:rPr lang="de-DE" altLang="de-DE" sz="2200" b="1" dirty="0" smtClean="0">
                <a:latin typeface="Arial" charset="0"/>
              </a:rPr>
              <a:t>Nachteil: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Kundenbedienung binnen Stunden, an die sich manche Kunden gewöhnt haben geht nicht mehr:</a:t>
            </a:r>
            <a:br>
              <a:rPr lang="de-DE" altLang="de-DE" sz="2200" dirty="0" smtClean="0">
                <a:latin typeface="Arial" charset="0"/>
              </a:rPr>
            </a:br>
            <a:r>
              <a:rPr lang="de-DE" altLang="de-DE" sz="2200" b="1" i="1" dirty="0" smtClean="0">
                <a:latin typeface="Arial" charset="0"/>
              </a:rPr>
              <a:t>Kunden müssen neu erzogen werden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83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Ausfuhrkooperation Vorteile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23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449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Kosten über die Frachttabelle sind geringer als bei eigener </a:t>
            </a:r>
            <a:r>
              <a:rPr lang="de-DE" altLang="de-DE" sz="2200" dirty="0" err="1" smtClean="0">
                <a:latin typeface="Arial" charset="0"/>
              </a:rPr>
              <a:t>Aufuhr</a:t>
            </a:r>
            <a:endParaRPr lang="de-DE" altLang="de-DE" sz="2200" dirty="0" smtClean="0">
              <a:latin typeface="Arial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Teilnehmende Händler mit z.B. 5.000 m³, bei denen der nächste </a:t>
            </a:r>
            <a:r>
              <a:rPr lang="de-DE" altLang="de-DE" sz="2200" dirty="0" err="1" smtClean="0">
                <a:latin typeface="Arial" charset="0"/>
              </a:rPr>
              <a:t>TkW</a:t>
            </a:r>
            <a:r>
              <a:rPr lang="de-DE" altLang="de-DE" sz="2200" dirty="0" smtClean="0">
                <a:latin typeface="Arial" charset="0"/>
              </a:rPr>
              <a:t> das Aus bedeutet, können weiter machen.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Das System kann ein Einstieg in eine weitere Zusammenarbeit oder Fusion sein.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>
                <a:latin typeface="Arial" charset="0"/>
              </a:rPr>
              <a:t>Das System eignet hervorragend, weitere Unternehmen in die Kooperation </a:t>
            </a:r>
            <a:r>
              <a:rPr lang="de-DE" altLang="de-DE" sz="2200" dirty="0" smtClean="0">
                <a:latin typeface="Arial" charset="0"/>
              </a:rPr>
              <a:t>aufzunehmen,</a:t>
            </a:r>
            <a:endParaRPr lang="de-DE" altLang="de-DE" sz="2200" dirty="0">
              <a:latin typeface="Arial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bzw. anderer kleine Händler, die keine Zukunftsperspektive haben an die Gesellschaft zu binden und zu übernehmen.</a:t>
            </a:r>
            <a:endParaRPr lang="de-DE" altLang="de-DE" sz="2200" dirty="0">
              <a:latin typeface="Arial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68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24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4324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200" dirty="0" smtClean="0">
                <a:latin typeface="Arial" charset="0"/>
              </a:rPr>
              <a:t>Die Kanzlei Schäfer • Valerio und die Schäfer Unternehmensvermittlungen </a:t>
            </a:r>
            <a:r>
              <a:rPr lang="de-DE" altLang="de-DE" sz="2200" dirty="0" err="1" smtClean="0">
                <a:latin typeface="Arial" charset="0"/>
              </a:rPr>
              <a:t>GdbR</a:t>
            </a:r>
            <a:r>
              <a:rPr lang="de-DE" altLang="de-DE" sz="2200" dirty="0" smtClean="0">
                <a:latin typeface="Arial" charset="0"/>
              </a:rPr>
              <a:t> unterstützt, koordiniert, betreut und optimiert solche </a:t>
            </a:r>
            <a:r>
              <a:rPr lang="de-DE" altLang="de-DE" sz="2200" dirty="0">
                <a:latin typeface="Arial" charset="0"/>
              </a:rPr>
              <a:t>Verkaufsaktivitäten.</a:t>
            </a:r>
            <a:endParaRPr lang="de-DE" altLang="de-DE" sz="2200" dirty="0" smtClean="0">
              <a:latin typeface="Arial" charset="0"/>
            </a:endParaRPr>
          </a:p>
          <a:p>
            <a:pPr marL="0" indent="0">
              <a:spcBef>
                <a:spcPct val="50000"/>
              </a:spcBef>
            </a:pPr>
            <a:r>
              <a:rPr lang="de-DE" altLang="de-DE" sz="2200" b="1" dirty="0" smtClean="0">
                <a:latin typeface="Arial" charset="0"/>
              </a:rPr>
              <a:t>Kauf: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Zielunternehmen werden ermittelt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</a:t>
            </a:r>
            <a:r>
              <a:rPr lang="de-DE" altLang="de-DE" sz="2200" dirty="0">
                <a:latin typeface="Arial" charset="0"/>
              </a:rPr>
              <a:t>Zielunternehmen </a:t>
            </a:r>
            <a:r>
              <a:rPr lang="de-DE" altLang="de-DE" sz="2200" dirty="0" smtClean="0">
                <a:latin typeface="Arial" charset="0"/>
              </a:rPr>
              <a:t>werden – sofern schon möglich – bewertet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>
                <a:latin typeface="Arial" charset="0"/>
              </a:rPr>
              <a:t>Es werden Synergiepotentiale ermittelt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</a:t>
            </a:r>
            <a:r>
              <a:rPr lang="de-DE" altLang="de-DE" sz="2200" dirty="0">
                <a:latin typeface="Arial" charset="0"/>
              </a:rPr>
              <a:t>Zielunternehmen </a:t>
            </a:r>
            <a:r>
              <a:rPr lang="de-DE" altLang="de-DE" sz="2200" dirty="0" smtClean="0">
                <a:latin typeface="Arial" charset="0"/>
              </a:rPr>
              <a:t>werden ohne Detailangabe angesprochen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Prozedere Unternehmenszukauf</a:t>
            </a:r>
            <a:endParaRPr lang="de-DE" sz="3000" b="1" dirty="0">
              <a:solidFill>
                <a:srgbClr val="0000CC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5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25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5496" y="1844824"/>
            <a:ext cx="9001000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lvl="2" indent="0" algn="ctr">
              <a:spcBef>
                <a:spcPct val="50000"/>
              </a:spcBef>
            </a:pPr>
            <a:r>
              <a:rPr lang="de-DE" altLang="de-DE" sz="3600" b="1" dirty="0" smtClean="0">
                <a:solidFill>
                  <a:srgbClr val="0000CC"/>
                </a:solidFill>
                <a:latin typeface="Arial" charset="0"/>
              </a:rPr>
              <a:t>Unterstützung durch die </a:t>
            </a:r>
          </a:p>
          <a:p>
            <a:pPr marL="0" lvl="2" indent="0" algn="ctr">
              <a:spcBef>
                <a:spcPct val="50000"/>
              </a:spcBef>
            </a:pPr>
            <a:r>
              <a:rPr lang="de-DE" altLang="de-DE" sz="3600" b="1" dirty="0" smtClean="0">
                <a:solidFill>
                  <a:srgbClr val="0000CC"/>
                </a:solidFill>
                <a:latin typeface="Arial" charset="0"/>
              </a:rPr>
              <a:t>Kanzlei Schäfer </a:t>
            </a:r>
            <a:r>
              <a:rPr lang="de-DE" altLang="de-DE" sz="3600" b="1" dirty="0" smtClean="0">
                <a:solidFill>
                  <a:srgbClr val="0000CC"/>
                </a:solidFill>
                <a:latin typeface="Arial" charset="0"/>
                <a:sym typeface="Symbol"/>
              </a:rPr>
              <a:t> Valerio</a:t>
            </a:r>
            <a:br>
              <a:rPr lang="de-DE" altLang="de-DE" sz="3600" b="1" dirty="0" smtClean="0">
                <a:solidFill>
                  <a:srgbClr val="0000CC"/>
                </a:solidFill>
                <a:latin typeface="Arial" charset="0"/>
                <a:sym typeface="Symbol"/>
              </a:rPr>
            </a:br>
            <a:r>
              <a:rPr lang="de-DE" altLang="de-DE" sz="3600" b="1" dirty="0" smtClean="0">
                <a:solidFill>
                  <a:srgbClr val="0000CC"/>
                </a:solidFill>
                <a:latin typeface="Arial" charset="0"/>
                <a:sym typeface="Symbol"/>
              </a:rPr>
              <a:t>und </a:t>
            </a:r>
            <a:r>
              <a:rPr lang="de-DE" altLang="de-DE" sz="3600" b="1" dirty="0">
                <a:solidFill>
                  <a:srgbClr val="0000CC"/>
                </a:solidFill>
                <a:latin typeface="Arial" charset="0"/>
                <a:sym typeface="Symbol"/>
              </a:rPr>
              <a:t/>
            </a:r>
            <a:br>
              <a:rPr lang="de-DE" altLang="de-DE" sz="3600" b="1" dirty="0">
                <a:solidFill>
                  <a:srgbClr val="0000CC"/>
                </a:solidFill>
                <a:latin typeface="Arial" charset="0"/>
                <a:sym typeface="Symbol"/>
              </a:rPr>
            </a:br>
            <a:r>
              <a:rPr lang="de-DE" altLang="de-DE" sz="3600" b="1" dirty="0" smtClean="0">
                <a:solidFill>
                  <a:srgbClr val="0000CC"/>
                </a:solidFill>
                <a:latin typeface="Arial" charset="0"/>
                <a:sym typeface="Symbol"/>
              </a:rPr>
              <a:t>Schäfer - Unternehmensvermittlungen</a:t>
            </a:r>
            <a:endParaRPr lang="de-DE" altLang="de-DE" sz="3600" b="1" dirty="0" smtClean="0">
              <a:solidFill>
                <a:srgbClr val="0000CC"/>
              </a:solidFill>
              <a:latin typeface="Arial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96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26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3647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werden Gespräche aufgenommen und der Kooperationspartner genannt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werden Vertraulichkeitsvereinbarungen ausgetauscht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werden die Unternehmen evaluiert und die Synergiepotentiale quantifiziert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wird ein Konsens geschaffen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Der Umsetzungsprozess wird begleitet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Vereinbarungen werden in Verträge gegossen</a:t>
            </a:r>
            <a:endParaRPr lang="de-DE" altLang="de-DE" sz="2200" dirty="0">
              <a:latin typeface="Arial" charset="0"/>
            </a:endParaRP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Prozedere Unternehmenszukauf</a:t>
            </a:r>
            <a:endParaRPr lang="de-DE" sz="3000" b="1" dirty="0">
              <a:solidFill>
                <a:srgbClr val="0000CC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42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27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3985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200" b="1" dirty="0" smtClean="0">
                <a:latin typeface="Arial" charset="0"/>
              </a:rPr>
              <a:t>Verkauf: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Das Unternehmen wird bewertet und die notwendigen Informationen und Unterlagen erstellt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potentiellen Käufer werden ermittelt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potentiellen Käufer werden ohne Detailangabe angesprochen und um ein </a:t>
            </a:r>
            <a:r>
              <a:rPr lang="de-DE" altLang="de-DE" sz="2200" dirty="0" err="1" smtClean="0">
                <a:latin typeface="Arial" charset="0"/>
              </a:rPr>
              <a:t>indikatives</a:t>
            </a:r>
            <a:r>
              <a:rPr lang="de-DE" altLang="de-DE" sz="2200" dirty="0" smtClean="0">
                <a:latin typeface="Arial" charset="0"/>
              </a:rPr>
              <a:t> – </a:t>
            </a:r>
            <a:r>
              <a:rPr lang="de-DE" altLang="de-DE" sz="2200" dirty="0" err="1" smtClean="0">
                <a:latin typeface="Arial" charset="0"/>
              </a:rPr>
              <a:t>unverbind-liches</a:t>
            </a:r>
            <a:r>
              <a:rPr lang="de-DE" altLang="de-DE" sz="2200" dirty="0" smtClean="0">
                <a:latin typeface="Arial" charset="0"/>
              </a:rPr>
              <a:t> – Angebot gebeten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interessantesten Angebote werden </a:t>
            </a:r>
            <a:r>
              <a:rPr lang="de-DE" altLang="de-DE" sz="2200" dirty="0" err="1" smtClean="0">
                <a:latin typeface="Arial" charset="0"/>
              </a:rPr>
              <a:t>weiterver</a:t>
            </a:r>
            <a:r>
              <a:rPr lang="de-DE" altLang="de-DE" sz="2200" dirty="0" smtClean="0">
                <a:latin typeface="Arial" charset="0"/>
              </a:rPr>
              <a:t>-folgt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wird eine Vertraulichkeitsvereinbarung eingeholt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Prozedere Unternehmensverkauf</a:t>
            </a:r>
            <a:endParaRPr lang="de-DE" sz="3000" b="1" dirty="0">
              <a:solidFill>
                <a:srgbClr val="0000CC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10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28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2631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werden Gespräche mit den Kaufinteressenten geführt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Mit den besten zwei oder drei der Interessenten wird in vertiefte Verhandlungen eingetreten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Verhandlungen werden begleitet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Verträge werden entworfen und ausverhandelt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Prozedere Unternehmensverkauf</a:t>
            </a:r>
            <a:endParaRPr lang="de-DE" sz="3000" b="1" dirty="0">
              <a:solidFill>
                <a:srgbClr val="0000CC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39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29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827584" y="1268760"/>
            <a:ext cx="7971986" cy="4185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800" dirty="0" smtClean="0"/>
              <a:t>Die </a:t>
            </a:r>
            <a:r>
              <a:rPr lang="de-DE" altLang="de-DE" sz="2800" dirty="0" err="1" smtClean="0"/>
              <a:t>Flolien</a:t>
            </a:r>
            <a:r>
              <a:rPr lang="de-DE" altLang="de-DE" sz="2800" dirty="0" smtClean="0"/>
              <a:t> dieses Vortrages können Sie downloaden unter </a:t>
            </a:r>
          </a:p>
          <a:p>
            <a:pPr marL="0" indent="0">
              <a:spcBef>
                <a:spcPct val="50000"/>
              </a:spcBef>
            </a:pPr>
            <a:r>
              <a:rPr lang="de-DE" altLang="de-DE" sz="2800" dirty="0" smtClean="0"/>
              <a:t>www.schaefer-valerio.de/downloads </a:t>
            </a:r>
          </a:p>
          <a:p>
            <a:pPr marL="0" indent="0">
              <a:spcBef>
                <a:spcPct val="50000"/>
              </a:spcBef>
            </a:pPr>
            <a:endParaRPr lang="de-DE" altLang="de-DE" sz="2800" dirty="0"/>
          </a:p>
          <a:p>
            <a:pPr marL="0" indent="0">
              <a:spcBef>
                <a:spcPct val="50000"/>
              </a:spcBef>
            </a:pPr>
            <a:r>
              <a:rPr lang="de-DE" altLang="de-DE" sz="2800" dirty="0" smtClean="0"/>
              <a:t>Seminar „Anwenderseminar Energie-</a:t>
            </a:r>
            <a:r>
              <a:rPr lang="de-DE" altLang="de-DE" sz="2800" dirty="0" err="1" smtClean="0"/>
              <a:t>steuerentlastung</a:t>
            </a:r>
            <a:r>
              <a:rPr lang="de-DE" altLang="de-DE" sz="2800" dirty="0" smtClean="0"/>
              <a:t>“ mit der </a:t>
            </a:r>
            <a:r>
              <a:rPr lang="de-DE" altLang="de-DE" sz="2800" dirty="0" err="1" smtClean="0"/>
              <a:t>Atradius</a:t>
            </a:r>
            <a:r>
              <a:rPr lang="de-DE" altLang="de-DE" sz="2800" dirty="0" smtClean="0"/>
              <a:t> Warenkreditversicherung am 27.10.2016 in Stuttgart</a:t>
            </a:r>
            <a:endParaRPr lang="de-DE" altLang="de-DE" sz="2800" dirty="0"/>
          </a:p>
        </p:txBody>
      </p:sp>
    </p:spTree>
    <p:extLst>
      <p:ext uri="{BB962C8B-B14F-4D97-AF65-F5344CB8AC3E}">
        <p14:creationId xmlns:p14="http://schemas.microsoft.com/office/powerpoint/2010/main" val="66087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840760" cy="562074"/>
          </a:xfrm>
        </p:spPr>
        <p:txBody>
          <a:bodyPr>
            <a:noAutofit/>
          </a:bodyPr>
          <a:lstStyle/>
          <a:p>
            <a:r>
              <a:rPr lang="de-DE" sz="2800" b="1" dirty="0" smtClean="0">
                <a:solidFill>
                  <a:srgbClr val="0000CC"/>
                </a:solidFill>
              </a:rPr>
              <a:t>Schäfer Unternehmensvermittlungen GbR</a:t>
            </a:r>
            <a:endParaRPr lang="de-DE" sz="28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3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080000" y="1986860"/>
            <a:ext cx="7560000" cy="280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2016 gegründet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„betriebswirtschaftliche Komponente zur Kanzlei“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Vermittlung von Käufern im Unternehmensverkauf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Identifikation und Ansprache von Unternehmen beim Unternehmenszukauf</a:t>
            </a:r>
            <a:endParaRPr lang="de-DE" altLang="de-DE" sz="2200" dirty="0">
              <a:latin typeface="Arial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de-DE" altLang="de-DE" sz="2200" dirty="0" smtClean="0">
              <a:latin typeface="Arial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95551"/>
            <a:ext cx="2120772" cy="1145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78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30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1286008" y="1983895"/>
            <a:ext cx="6553200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de-DE" altLang="de-DE" sz="2400" b="1" dirty="0"/>
              <a:t>Vielen Dank für Ihre Aufmerksamkeit und erfolgreiche Geschäfte</a:t>
            </a:r>
          </a:p>
          <a:p>
            <a:pPr algn="ctr">
              <a:spcBef>
                <a:spcPct val="50000"/>
              </a:spcBef>
              <a:buFont typeface="Wingdings" pitchFamily="2" charset="2"/>
              <a:buNone/>
            </a:pPr>
            <a:endParaRPr lang="de-DE" altLang="de-DE" sz="2400" b="1" dirty="0"/>
          </a:p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de-DE" altLang="de-DE" sz="2400" b="1" dirty="0"/>
              <a:t>Glück auf</a:t>
            </a:r>
            <a:endParaRPr lang="de-DE" altLang="de-DE" sz="2400" dirty="0">
              <a:latin typeface="Times New Roman" pitchFamily="18" charset="0"/>
            </a:endParaRPr>
          </a:p>
        </p:txBody>
      </p:sp>
      <p:sp>
        <p:nvSpPr>
          <p:cNvPr id="10" name="Textfeld 9"/>
          <p:cNvSpPr txBox="1"/>
          <p:nvPr/>
        </p:nvSpPr>
        <p:spPr bwMode="auto">
          <a:xfrm>
            <a:off x="251520" y="5108991"/>
            <a:ext cx="367240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r>
              <a:rPr lang="de-DE" sz="1200" dirty="0" smtClean="0">
                <a:latin typeface="Arial" charset="0"/>
              </a:rPr>
              <a:t>Kanzlei Schäfer </a:t>
            </a:r>
            <a:r>
              <a:rPr lang="de-DE" sz="1200" dirty="0" smtClean="0"/>
              <a:t>●</a:t>
            </a:r>
            <a:r>
              <a:rPr lang="de-DE" sz="1200" dirty="0" smtClean="0">
                <a:latin typeface="Arial" charset="0"/>
              </a:rPr>
              <a:t> Valerio, Rechtsanwälte</a:t>
            </a:r>
          </a:p>
          <a:p>
            <a:r>
              <a:rPr lang="de-DE" sz="1200" dirty="0" smtClean="0">
                <a:latin typeface="Arial" charset="0"/>
              </a:rPr>
              <a:t>Q 4, 18</a:t>
            </a:r>
          </a:p>
          <a:p>
            <a:r>
              <a:rPr lang="de-DE" sz="1200" dirty="0" smtClean="0">
                <a:latin typeface="Arial" charset="0"/>
              </a:rPr>
              <a:t>68161 Mannheim</a:t>
            </a:r>
          </a:p>
          <a:p>
            <a:r>
              <a:rPr lang="de-DE" sz="1200" dirty="0" smtClean="0">
                <a:latin typeface="Arial" charset="0"/>
              </a:rPr>
              <a:t>Telefon:	0621/28508</a:t>
            </a:r>
          </a:p>
          <a:p>
            <a:r>
              <a:rPr lang="de-DE" sz="1200" dirty="0" smtClean="0">
                <a:latin typeface="Arial" charset="0"/>
              </a:rPr>
              <a:t>Telefax:	0621/152323</a:t>
            </a:r>
          </a:p>
          <a:p>
            <a:r>
              <a:rPr lang="de-DE" sz="1200" dirty="0" smtClean="0">
                <a:latin typeface="Arial" charset="0"/>
              </a:rPr>
              <a:t>kanzlei@schaefer-valerio.de </a:t>
            </a:r>
            <a:endParaRPr lang="de-DE" sz="1200" dirty="0">
              <a:latin typeface="Arial" charset="0"/>
            </a:endParaRPr>
          </a:p>
        </p:txBody>
      </p:sp>
      <p:sp>
        <p:nvSpPr>
          <p:cNvPr id="11" name="Textfeld 10"/>
          <p:cNvSpPr txBox="1"/>
          <p:nvPr/>
        </p:nvSpPr>
        <p:spPr bwMode="auto">
          <a:xfrm>
            <a:off x="5004048" y="5104234"/>
            <a:ext cx="367240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>
                <a:latin typeface="Arial" charset="0"/>
              </a:rPr>
              <a:t>Schäfer – Unternehmensvermittlungen </a:t>
            </a:r>
            <a:r>
              <a:rPr lang="de-DE" sz="1200" dirty="0" err="1" smtClean="0">
                <a:latin typeface="Arial" charset="0"/>
              </a:rPr>
              <a:t>GdbR</a:t>
            </a:r>
            <a:endParaRPr lang="de-DE" sz="1200" dirty="0" smtClean="0">
              <a:latin typeface="Arial" charset="0"/>
            </a:endParaRPr>
          </a:p>
          <a:p>
            <a:pPr algn="r"/>
            <a:r>
              <a:rPr lang="de-DE" sz="1200" dirty="0" smtClean="0">
                <a:latin typeface="Arial" charset="0"/>
              </a:rPr>
              <a:t>Kreuzerweg 16</a:t>
            </a:r>
          </a:p>
          <a:p>
            <a:pPr algn="r"/>
            <a:r>
              <a:rPr lang="de-DE" sz="1200" dirty="0" smtClean="0">
                <a:latin typeface="Arial" charset="0"/>
              </a:rPr>
              <a:t>67269 Grünstadt</a:t>
            </a:r>
          </a:p>
          <a:p>
            <a:pPr algn="r"/>
            <a:r>
              <a:rPr lang="de-DE" sz="1200" dirty="0" smtClean="0">
                <a:latin typeface="Arial" charset="0"/>
              </a:rPr>
              <a:t>Telefon:	06359/5010040</a:t>
            </a:r>
          </a:p>
          <a:p>
            <a:pPr algn="r"/>
            <a:r>
              <a:rPr lang="de-DE" sz="1200" dirty="0" smtClean="0">
                <a:latin typeface="Arial" charset="0"/>
              </a:rPr>
              <a:t>Telefax:	06359/5010041</a:t>
            </a:r>
          </a:p>
          <a:p>
            <a:pPr algn="r"/>
            <a:r>
              <a:rPr lang="de-DE" sz="1200" dirty="0" smtClean="0">
                <a:latin typeface="Arial" charset="0"/>
              </a:rPr>
              <a:t>info@schaefer-unternehmensvermittlungen.de</a:t>
            </a:r>
            <a:endParaRPr lang="de-DE" sz="1200" dirty="0">
              <a:latin typeface="Arial" charset="0"/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7110" y="116632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48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Rahmenbedingungen im Energiehandel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4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596856"/>
            <a:ext cx="7560000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Marktvolumen für HEL ist fallend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Politische Rahmenbedingungen latent negativ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err="1" smtClean="0">
                <a:latin typeface="Arial" charset="0"/>
              </a:rPr>
              <a:t>AVwS</a:t>
            </a:r>
            <a:r>
              <a:rPr lang="de-DE" altLang="de-DE" sz="2400" dirty="0" smtClean="0">
                <a:latin typeface="Arial" charset="0"/>
              </a:rPr>
              <a:t> und </a:t>
            </a:r>
            <a:r>
              <a:rPr lang="de-DE" altLang="de-DE" sz="2400" dirty="0" err="1" smtClean="0">
                <a:latin typeface="Arial" charset="0"/>
              </a:rPr>
              <a:t>TRwS</a:t>
            </a:r>
            <a:r>
              <a:rPr lang="de-DE" altLang="de-DE" sz="2400" dirty="0" smtClean="0">
                <a:latin typeface="Arial" charset="0"/>
              </a:rPr>
              <a:t> 791 wirkt negativ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err="1" smtClean="0">
                <a:latin typeface="Arial" charset="0"/>
              </a:rPr>
              <a:t>TRwS</a:t>
            </a:r>
            <a:r>
              <a:rPr lang="de-DE" altLang="de-DE" sz="2400" dirty="0" smtClean="0">
                <a:latin typeface="Arial" charset="0"/>
              </a:rPr>
              <a:t> 791 Teil 2 wird verschiedenen Anlagen „den Garaus machen“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„Deutschland macht plus“ wird das in der zweiten Auflage auch nicht rausreißen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10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>
                <a:solidFill>
                  <a:srgbClr val="0000CC"/>
                </a:solidFill>
              </a:rPr>
              <a:t>Rahmenbedingungen im Energiehandel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5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27524"/>
            <a:ext cx="7776864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Unternehmen unter einer Größenordnung von 25.000 bis 30.000 m³ HEL und DK (ohne DK-Großpartien) sind mittel- bis langfristig nicht mehr rentabel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2013 war ein sehr gutes Jahr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  <a:tabLst>
                <a:tab pos="2867025" algn="l"/>
              </a:tabLst>
            </a:pPr>
            <a:r>
              <a:rPr lang="de-DE" altLang="de-DE" sz="2400" dirty="0" smtClean="0">
                <a:latin typeface="Arial" charset="0"/>
              </a:rPr>
              <a:t>2014 Rückgang: 	</a:t>
            </a:r>
            <a:r>
              <a:rPr lang="de-DE" altLang="de-DE" sz="2400" dirty="0" smtClean="0">
                <a:solidFill>
                  <a:srgbClr val="FF0000"/>
                </a:solidFill>
                <a:latin typeface="Arial" charset="0"/>
              </a:rPr>
              <a:t>HEL-15,2%; </a:t>
            </a:r>
            <a:r>
              <a:rPr lang="de-DE" altLang="de-DE" sz="2400" dirty="0" smtClean="0">
                <a:solidFill>
                  <a:srgbClr val="00B050"/>
                </a:solidFill>
                <a:latin typeface="Arial" charset="0"/>
              </a:rPr>
              <a:t>DK+2,1%; OK+0,6%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  <a:tabLst>
                <a:tab pos="2867025" algn="l"/>
              </a:tabLst>
            </a:pPr>
            <a:r>
              <a:rPr lang="de-DE" altLang="de-DE" sz="2400" dirty="0" smtClean="0">
                <a:latin typeface="Arial" charset="0"/>
              </a:rPr>
              <a:t>2015 noch mal: 	</a:t>
            </a:r>
            <a:r>
              <a:rPr lang="de-DE" altLang="de-DE" sz="2400" dirty="0" smtClean="0">
                <a:solidFill>
                  <a:srgbClr val="FF0000"/>
                </a:solidFill>
                <a:latin typeface="Arial" charset="0"/>
              </a:rPr>
              <a:t>HEL-4,0 %; </a:t>
            </a:r>
            <a:r>
              <a:rPr lang="de-DE" altLang="de-DE" sz="2400" dirty="0" smtClean="0">
                <a:solidFill>
                  <a:srgbClr val="00B050"/>
                </a:solidFill>
                <a:latin typeface="Arial" charset="0"/>
              </a:rPr>
              <a:t>DK+3,3%; </a:t>
            </a:r>
            <a:r>
              <a:rPr lang="de-DE" altLang="de-DE" sz="2400" dirty="0" smtClean="0">
                <a:solidFill>
                  <a:srgbClr val="FF0000"/>
                </a:solidFill>
                <a:latin typeface="Arial" charset="0"/>
              </a:rPr>
              <a:t>OK-1,6%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  <a:tabLst>
                <a:tab pos="2867025" algn="l"/>
              </a:tabLst>
            </a:pPr>
            <a:r>
              <a:rPr lang="de-DE" altLang="de-DE" sz="2400" dirty="0" smtClean="0">
                <a:latin typeface="Arial" charset="0"/>
              </a:rPr>
              <a:t>2016 2.Quartal: 	</a:t>
            </a:r>
            <a:r>
              <a:rPr lang="de-DE" altLang="de-DE" sz="2400" dirty="0" smtClean="0">
                <a:solidFill>
                  <a:srgbClr val="00B050"/>
                </a:solidFill>
                <a:latin typeface="Arial" charset="0"/>
              </a:rPr>
              <a:t>HEL+7,6 %; DK+7,0%; OK+0,5%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Seit Juni 2016 eher Flaute.</a:t>
            </a:r>
            <a:endParaRPr lang="de-DE" altLang="de-DE" sz="2400" dirty="0" smtClean="0">
              <a:solidFill>
                <a:srgbClr val="FF0000"/>
              </a:solidFill>
              <a:latin typeface="Arial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err="1" smtClean="0">
                <a:latin typeface="Arial" charset="0"/>
              </a:rPr>
              <a:t>Befüllstand</a:t>
            </a:r>
            <a:r>
              <a:rPr lang="de-DE" altLang="de-DE" sz="2400" dirty="0" smtClean="0">
                <a:latin typeface="Arial" charset="0"/>
              </a:rPr>
              <a:t> der Tanks: überdurchschnittlich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39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>
                <a:solidFill>
                  <a:srgbClr val="0000CC"/>
                </a:solidFill>
              </a:rPr>
              <a:t>Rahmenbedingungen im Energiehandel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6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360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400" dirty="0" smtClean="0">
                <a:latin typeface="Arial" charset="0"/>
              </a:rPr>
              <a:t>Zukunft</a:t>
            </a:r>
          </a:p>
          <a:p>
            <a:pPr marL="0" indent="0">
              <a:spcBef>
                <a:spcPct val="50000"/>
              </a:spcBef>
            </a:pPr>
            <a:endParaRPr lang="de-DE" altLang="de-DE" sz="2400" dirty="0">
              <a:latin typeface="Arial" charset="0"/>
            </a:endParaRPr>
          </a:p>
          <a:p>
            <a:pPr marL="0" indent="0">
              <a:spcBef>
                <a:spcPct val="50000"/>
              </a:spcBef>
              <a:tabLst>
                <a:tab pos="3671888" algn="l"/>
              </a:tabLst>
            </a:pPr>
            <a:r>
              <a:rPr lang="de-DE" altLang="de-DE" sz="2400" dirty="0" smtClean="0">
                <a:latin typeface="Arial" charset="0"/>
              </a:rPr>
              <a:t>Diversifizierung und 	„letzter“ Mineralölhändler</a:t>
            </a:r>
          </a:p>
          <a:p>
            <a:pPr marL="0" indent="0">
              <a:spcBef>
                <a:spcPct val="50000"/>
              </a:spcBef>
            </a:pPr>
            <a:r>
              <a:rPr lang="de-DE" altLang="de-DE" sz="2400" dirty="0" smtClean="0">
                <a:latin typeface="Arial" charset="0"/>
              </a:rPr>
              <a:t>weiterhin HEL</a:t>
            </a:r>
          </a:p>
          <a:p>
            <a:pPr marL="0" indent="0">
              <a:spcBef>
                <a:spcPct val="50000"/>
              </a:spcBef>
            </a:pPr>
            <a:endParaRPr lang="de-DE" altLang="de-DE" sz="2400" dirty="0">
              <a:latin typeface="Arial" charset="0"/>
            </a:endParaRPr>
          </a:p>
          <a:p>
            <a:pPr marL="762000" lvl="2" indent="0">
              <a:spcBef>
                <a:spcPct val="50000"/>
              </a:spcBef>
            </a:pPr>
            <a:r>
              <a:rPr lang="de-DE" altLang="de-DE" dirty="0">
                <a:latin typeface="Arial" charset="0"/>
              </a:rPr>
              <a:t>Stabilisierung der Menge mittel- bis langfristig nur durch </a:t>
            </a:r>
            <a:r>
              <a:rPr lang="de-DE" altLang="de-DE" dirty="0" smtClean="0">
                <a:latin typeface="Arial" charset="0"/>
              </a:rPr>
              <a:t>Kooperation oder </a:t>
            </a:r>
            <a:r>
              <a:rPr lang="de-DE" altLang="de-DE" dirty="0">
                <a:latin typeface="Arial" charset="0"/>
              </a:rPr>
              <a:t>Zukauf </a:t>
            </a:r>
            <a:r>
              <a:rPr lang="de-DE" altLang="de-DE" dirty="0" smtClean="0">
                <a:latin typeface="Arial" charset="0"/>
              </a:rPr>
              <a:t>möglich</a:t>
            </a:r>
          </a:p>
        </p:txBody>
      </p:sp>
      <p:sp>
        <p:nvSpPr>
          <p:cNvPr id="22" name="Pfeil nach unten 21"/>
          <p:cNvSpPr/>
          <p:nvPr/>
        </p:nvSpPr>
        <p:spPr>
          <a:xfrm>
            <a:off x="1936170" y="1916832"/>
            <a:ext cx="360040" cy="504056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Pfeil nach unten 22"/>
          <p:cNvSpPr/>
          <p:nvPr/>
        </p:nvSpPr>
        <p:spPr>
          <a:xfrm>
            <a:off x="5897172" y="1916832"/>
            <a:ext cx="360040" cy="504056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Pfeil nach unten 23"/>
          <p:cNvSpPr/>
          <p:nvPr/>
        </p:nvSpPr>
        <p:spPr>
          <a:xfrm rot="16200000">
            <a:off x="1015142" y="4221088"/>
            <a:ext cx="360040" cy="504056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6" name="Gerade Verbindung 25"/>
          <p:cNvCxnSpPr/>
          <p:nvPr/>
        </p:nvCxnSpPr>
        <p:spPr>
          <a:xfrm>
            <a:off x="2015716" y="1873290"/>
            <a:ext cx="414046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>
          <a:xfrm>
            <a:off x="2168116" y="1484784"/>
            <a:ext cx="191783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29"/>
          <p:cNvCxnSpPr/>
          <p:nvPr/>
        </p:nvCxnSpPr>
        <p:spPr>
          <a:xfrm>
            <a:off x="935596" y="3789040"/>
            <a:ext cx="414046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/>
        </p:nvCxnSpPr>
        <p:spPr>
          <a:xfrm>
            <a:off x="3383868" y="3140968"/>
            <a:ext cx="2693324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 flipV="1">
            <a:off x="4067943" y="1448780"/>
            <a:ext cx="0" cy="42451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 flipV="1">
            <a:off x="5047028" y="3140968"/>
            <a:ext cx="0" cy="64053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 flipV="1">
            <a:off x="971600" y="3796578"/>
            <a:ext cx="0" cy="64053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 flipV="1">
            <a:off x="6041188" y="2716458"/>
            <a:ext cx="0" cy="42451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Grafik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95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7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pic>
        <p:nvPicPr>
          <p:cNvPr id="1026" name="Picture 2" descr="S:\Vorträge Zwischenordner\IMG_20140625_12242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6270"/>
            <a:ext cx="4719698" cy="6292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64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Diversifizierung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8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124744"/>
            <a:ext cx="7920880" cy="433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smtClean="0">
                <a:latin typeface="Arial" charset="0"/>
              </a:rPr>
              <a:t>Tankstellen	mittelfristig gut</a:t>
            </a:r>
          </a:p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smtClean="0">
                <a:latin typeface="Arial" charset="0"/>
              </a:rPr>
              <a:t>Schmierstoffe	mittel- und langfristig gut</a:t>
            </a:r>
          </a:p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smtClean="0">
                <a:latin typeface="Arial" charset="0"/>
              </a:rPr>
              <a:t>Gashandel	mittelfristig geringer Ertrag</a:t>
            </a:r>
          </a:p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smtClean="0">
                <a:latin typeface="Arial" charset="0"/>
              </a:rPr>
              <a:t>Stromhandel	kaum Ertrag möglich</a:t>
            </a:r>
          </a:p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err="1" smtClean="0">
                <a:latin typeface="Arial" charset="0"/>
              </a:rPr>
              <a:t>Pellethandel</a:t>
            </a:r>
            <a:r>
              <a:rPr lang="de-DE" altLang="de-DE" sz="2400" dirty="0" smtClean="0">
                <a:latin typeface="Arial" charset="0"/>
              </a:rPr>
              <a:t>	weiter leicht steigend, aber auch unter Preisdruck und fallenden Margen</a:t>
            </a:r>
          </a:p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smtClean="0">
                <a:latin typeface="Arial" charset="0"/>
              </a:rPr>
              <a:t>Scheitholz	lokal unterschiedlich und </a:t>
            </a:r>
            <a:r>
              <a:rPr lang="de-DE" altLang="de-DE" sz="2400" dirty="0" err="1" smtClean="0">
                <a:latin typeface="Arial" charset="0"/>
              </a:rPr>
              <a:t>Niechenprodukt</a:t>
            </a:r>
            <a:endParaRPr lang="de-DE" altLang="de-DE" sz="2400" dirty="0" smtClean="0">
              <a:latin typeface="Arial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53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Diversifizierung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9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124744"/>
            <a:ext cx="7920880" cy="433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smtClean="0">
                <a:latin typeface="Arial" charset="0"/>
              </a:rPr>
              <a:t>Speicherstrom	in der Zukunft bei neuen Speicheroptionen interessant</a:t>
            </a:r>
          </a:p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smtClean="0">
                <a:latin typeface="Arial" charset="0"/>
              </a:rPr>
              <a:t>Energiedienstleistungen	</a:t>
            </a:r>
          </a:p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endParaRPr lang="de-DE" altLang="de-DE" sz="2400" dirty="0">
              <a:latin typeface="Arial" charset="0"/>
            </a:endParaRPr>
          </a:p>
          <a:p>
            <a:pPr marL="0" indent="0">
              <a:spcBef>
                <a:spcPct val="50000"/>
              </a:spcBef>
              <a:tabLst>
                <a:tab pos="0" algn="l"/>
              </a:tabLst>
            </a:pPr>
            <a:r>
              <a:rPr lang="de-DE" altLang="de-DE" sz="2400" b="1" dirty="0" smtClean="0">
                <a:latin typeface="Arial" charset="0"/>
              </a:rPr>
              <a:t>Aber in allen Fällen mit der weiteren Aktivität als Mineralölhändler verbunden</a:t>
            </a:r>
          </a:p>
          <a:p>
            <a:pPr marL="0" indent="0">
              <a:spcBef>
                <a:spcPct val="50000"/>
              </a:spcBef>
              <a:tabLst>
                <a:tab pos="0" algn="l"/>
              </a:tabLst>
            </a:pPr>
            <a:endParaRPr lang="de-DE" altLang="de-DE" sz="2400" dirty="0" smtClean="0">
              <a:latin typeface="Arial" charset="0"/>
            </a:endParaRPr>
          </a:p>
          <a:p>
            <a:pPr marL="0" indent="0">
              <a:spcBef>
                <a:spcPct val="50000"/>
              </a:spcBef>
              <a:tabLst>
                <a:tab pos="0" algn="l"/>
              </a:tabLst>
            </a:pPr>
            <a:r>
              <a:rPr lang="de-DE" altLang="de-DE" sz="2400" dirty="0" smtClean="0">
                <a:latin typeface="Arial" charset="0"/>
              </a:rPr>
              <a:t>Hier bedarf es zur Erhaltung der Menge gegebenenfalls des Zukaufs 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40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C0C0C0">
                  <a:alpha val="50195"/>
                </a:srgbClr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wrap="square">
        <a:spAutoFit/>
      </a:bodyPr>
      <a:lstStyle>
        <a:defPPr>
          <a:spcBef>
            <a:spcPct val="50000"/>
          </a:spcBef>
          <a:buFont typeface="Wingdings" pitchFamily="2" charset="2"/>
          <a:buChar char="Ø"/>
          <a:defRPr sz="2200" dirty="0">
            <a:latin typeface="Arial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1049</Words>
  <Application>Microsoft Office PowerPoint</Application>
  <PresentationFormat>Bildschirmpräsentation (4:3)</PresentationFormat>
  <Paragraphs>227</Paragraphs>
  <Slides>30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30</vt:i4>
      </vt:variant>
    </vt:vector>
  </HeadingPairs>
  <TitlesOfParts>
    <vt:vector size="31" baseType="lpstr">
      <vt:lpstr>Larissa</vt:lpstr>
      <vt:lpstr>PowerPoint-Präsentation</vt:lpstr>
      <vt:lpstr>Kanzlei Schäfer ● Valerio </vt:lpstr>
      <vt:lpstr>Schäfer Unternehmensvermittlungen GbR</vt:lpstr>
      <vt:lpstr>Rahmenbedingungen im Energiehandel</vt:lpstr>
      <vt:lpstr>Rahmenbedingungen im Energiehandel</vt:lpstr>
      <vt:lpstr>Rahmenbedingungen im Energiehandel</vt:lpstr>
      <vt:lpstr>PowerPoint-Präsentation</vt:lpstr>
      <vt:lpstr>Diversifizierung</vt:lpstr>
      <vt:lpstr>Diversifizierung</vt:lpstr>
      <vt:lpstr>PowerPoint-Präsentation</vt:lpstr>
      <vt:lpstr>Kooperationskandidaten</vt:lpstr>
      <vt:lpstr>PowerPoint-Präsentation</vt:lpstr>
      <vt:lpstr>PowerPoint-Präsentation</vt:lpstr>
      <vt:lpstr>These zu Kooperationskandidaten</vt:lpstr>
      <vt:lpstr>Herangehensweise</vt:lpstr>
      <vt:lpstr>Wo drückt den Kollegen der Schuh?</vt:lpstr>
      <vt:lpstr>Argumente für Sie</vt:lpstr>
      <vt:lpstr>Angebot an den Kooperationspartner</vt:lpstr>
      <vt:lpstr>Möglichkeiten der Kooperation</vt:lpstr>
      <vt:lpstr>PowerPoint-Präsentation</vt:lpstr>
      <vt:lpstr>Ausfuhrkooperation</vt:lpstr>
      <vt:lpstr>Ausfuhrkooperation</vt:lpstr>
      <vt:lpstr>Ausfuhrkooperation Vorteile</vt:lpstr>
      <vt:lpstr>Prozedere Unternehmenszukauf</vt:lpstr>
      <vt:lpstr>PowerPoint-Präsentation</vt:lpstr>
      <vt:lpstr>Prozedere Unternehmenszukauf</vt:lpstr>
      <vt:lpstr>Prozedere Unternehmensverkauf</vt:lpstr>
      <vt:lpstr>Prozedere Unternehmensverkauf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Marcus Schäfer</dc:creator>
  <cp:lastModifiedBy>Marcus Schäfer</cp:lastModifiedBy>
  <cp:revision>96</cp:revision>
  <cp:lastPrinted>2016-08-01T11:38:38Z</cp:lastPrinted>
  <dcterms:created xsi:type="dcterms:W3CDTF">2014-02-10T09:27:15Z</dcterms:created>
  <dcterms:modified xsi:type="dcterms:W3CDTF">2016-09-28T11:15:27Z</dcterms:modified>
</cp:coreProperties>
</file>